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6"/>
    <p:restoredTop sz="94680"/>
  </p:normalViewPr>
  <p:slideViewPr>
    <p:cSldViewPr snapToGrid="0">
      <p:cViewPr varScale="1">
        <p:scale>
          <a:sx n="124" d="100"/>
          <a:sy n="124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A34B37-BF24-3D1E-E0E3-55CB2FD1C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0E0C143-CAE6-93E7-7ED4-344766E2F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23E6822-E3F4-2A5F-1440-CBF436E1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E45044-EE7D-A2E9-1FD9-8B468F6F2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3532BE-6473-1723-6C6D-DA1008F8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0039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D74987-238D-6472-6D22-40DF73D7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2A22876-B48C-25E8-8DB9-1D9D53680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8BAB2E-B500-479F-D4E2-7D95D5408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56F8DC-5450-DCD1-9857-FB4889A8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35ECC9-E7D0-F6A1-1A5D-3B72EC6C6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5475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484C97D-8138-452A-F321-1EACFDFDB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1EA531D-BCD2-23F3-AE72-4F8239ACDA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8692B0-C668-2237-12C8-E92C93C4D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5A882E-DF79-FFD7-C499-962437F59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BC770A-A1F4-9E47-9F1D-16656CFC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569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EF5983-38C8-8A6C-A722-ABA39201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673D5D-4CC2-26B8-14DB-905ACE218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3DE89E-9F60-D2DF-E4C7-D047378D8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F1D9B5-DBDB-CED4-2607-67E86E2E7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E8BFC1-F68C-9537-F110-63EB0C9A0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592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F5A5AD-BE1B-9AB8-74DB-66886AC8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72DA6C-7009-F2BB-AE3D-81B5300CE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F28F9C-B92D-AD48-5BD1-453345EF0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41722D-C700-BC20-862A-7F7BFDD4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1479FB8-AC14-D2B8-0464-C50764669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812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396851-B170-63B3-897C-C6A9EA905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78FF5A-81C4-9A0F-888F-86149A8B2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8461353-2EE4-07B6-AEC1-204AEE101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83B2E29-3881-0E6A-F85E-534BF201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8377E4-E1A9-1BC8-42EE-DE300050B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535946E-DFD7-D0A7-8DD7-40D3F295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37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A98519-5DF9-C8FA-6E04-F9AF6BAA5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AE0AE93-3EF3-1792-734D-4C363E1BE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23C0A6A-B2AA-92FC-AE0C-0D7ABD842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A60029C-52ED-1C82-F7BF-30D8C06B2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8100DD6-EFBD-EE42-26B9-4B23EC2D6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E6B0002-0C1F-5DB5-C654-3B25AEF5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8FC1481-5FC4-6166-47A5-788EDBD8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DD0DDED-D7E9-19E8-88FB-6FD051890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2137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0FFD20-4D63-3DB7-38F0-848362DC2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68E275B-DA9E-5A40-4462-D0A5EB983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9357832-21B6-FD90-191E-22300BF57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6AE7E49-F935-DE59-4169-92F851A8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0821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68044D9-4855-5738-B4DE-A51D34379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982F935-B207-456C-1622-1BFCF7671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B02991B-0840-4173-232C-08A9346C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3814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7335B5-E9FB-7AE3-009F-E31D68DB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EB8598-6278-A949-8AA9-B2A635FF9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F67683-4E2E-1C37-11EF-1F0C6D553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7ED6458-E9D6-1D5D-4BE3-C7899E10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ADE559E-C0EE-F99E-C3FD-F90E65504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59B469-7915-4E0F-08FB-1E2F12DFD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66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3CF25F-B9A6-A217-4219-25A2DB408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0795E80-9A4D-FB79-B0E3-7ABC0A372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C12596C-FBEE-6827-A6D5-82DAB57E8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7CB3789-3144-8C58-6D81-DC70C549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EABD374-636F-6EF4-682F-AF2044E9D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D62E42-A4B5-7E65-6A3D-917F29F6A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62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6324FAD-F779-C562-4E40-155EA5A22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08DD8D4-D090-0079-9105-BA2F2E3D3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12A32E2-33BF-EAC9-3824-77CDCD2769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8D0D9D-BAAD-D349-A6B7-7A919E46F101}" type="datetimeFigureOut">
              <a:rPr lang="it-IT" smtClean="0"/>
              <a:t>17/03/24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4D0A7A-A78B-5C79-83BE-814B2AD715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0A372B-4D19-E33C-3696-13A2D6266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B2E11F-E720-DA45-974C-F23F100CA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8793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lecoin-project/fvm-specs/blob/main/08-syscalls.md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Immagine 6" descr="Immagine che contiene cartone animato, Animazione, cane, Cartoni animati&#10;&#10;Descrizione generata automaticamente">
            <a:extLst>
              <a:ext uri="{FF2B5EF4-FFF2-40B4-BE49-F238E27FC236}">
                <a16:creationId xmlns:a16="http://schemas.microsoft.com/office/drawing/2014/main" id="{81422292-04CD-FE22-1934-CF0148F27A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3" b="16015"/>
          <a:stretch/>
        </p:blipFill>
        <p:spPr>
          <a:xfrm>
            <a:off x="2644776" y="10"/>
            <a:ext cx="9547224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59F7ED9-BAD6-C92D-DB29-B27A9F8884D9}"/>
              </a:ext>
            </a:extLst>
          </p:cNvPr>
          <p:cNvSpPr txBox="1"/>
          <p:nvPr/>
        </p:nvSpPr>
        <p:spPr>
          <a:xfrm>
            <a:off x="190981" y="285626"/>
            <a:ext cx="30075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600" dirty="0" err="1">
                <a:latin typeface="ADLaM Display" panose="020F0502020204030204" pitchFamily="34" charset="0"/>
                <a:cs typeface="ADLaM Display" panose="020F0502020204030204" pitchFamily="34" charset="0"/>
              </a:rPr>
              <a:t>Willow</a:t>
            </a:r>
            <a:endParaRPr lang="it-IT" sz="6600" dirty="0">
              <a:latin typeface="ADLaM Display" panose="020F0502020204030204" pitchFamily="34" charset="0"/>
              <a:cs typeface="ADLaM Display" panose="020F050202020403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8060245-5F0E-288F-78F4-A96B4E4FD303}"/>
              </a:ext>
            </a:extLst>
          </p:cNvPr>
          <p:cNvSpPr txBox="1"/>
          <p:nvPr/>
        </p:nvSpPr>
        <p:spPr>
          <a:xfrm>
            <a:off x="114964" y="607238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Unlock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the power of 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decentralized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applications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with 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our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IPC-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based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Willow</a:t>
            </a:r>
            <a:r>
              <a:rPr lang="it-IT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smart </a:t>
            </a:r>
            <a:r>
              <a:rPr lang="it-IT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contract</a:t>
            </a:r>
            <a:endParaRPr lang="it-IT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1884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4D8E85B-D297-78AC-36A2-676FAFF5B68E}"/>
              </a:ext>
            </a:extLst>
          </p:cNvPr>
          <p:cNvSpPr txBox="1"/>
          <p:nvPr/>
        </p:nvSpPr>
        <p:spPr>
          <a:xfrm>
            <a:off x="5297762" y="640080"/>
            <a:ext cx="6251110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Who we are</a:t>
            </a:r>
            <a:endParaRPr lang="en-US" sz="54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magine 5" descr="Immagine che contiene Viso umano, vestiti, sorriso, persona&#10;&#10;Descrizione generata automaticamente">
            <a:extLst>
              <a:ext uri="{FF2B5EF4-FFF2-40B4-BE49-F238E27FC236}">
                <a16:creationId xmlns:a16="http://schemas.microsoft.com/office/drawing/2014/main" id="{9EC8C13C-B935-E085-2AAB-3BE7BEF23F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07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A64AA05-4870-CA61-E95C-9374F6AF5002}"/>
              </a:ext>
            </a:extLst>
          </p:cNvPr>
          <p:cNvSpPr txBox="1"/>
          <p:nvPr/>
        </p:nvSpPr>
        <p:spPr>
          <a:xfrm>
            <a:off x="5412862" y="4846320"/>
            <a:ext cx="52000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Andrea Ciceri – Block producer </a:t>
            </a:r>
            <a:br>
              <a:rPr lang="it-IT" sz="2800" dirty="0"/>
            </a:br>
            <a:r>
              <a:rPr lang="it-IT" sz="2800" dirty="0"/>
              <a:t>Ivan Sala – </a:t>
            </a:r>
            <a:r>
              <a:rPr lang="it-IT" sz="2800" dirty="0" err="1"/>
              <a:t>Average</a:t>
            </a:r>
            <a:r>
              <a:rPr lang="it-IT" sz="2800" dirty="0"/>
              <a:t> EVM </a:t>
            </a:r>
            <a:r>
              <a:rPr lang="it-IT" sz="2800" dirty="0" err="1"/>
              <a:t>Enjoyer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41283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cartone animato, Animazione, Cartoni animati, schermata&#10;&#10;Descrizione generata automaticamente">
            <a:extLst>
              <a:ext uri="{FF2B5EF4-FFF2-40B4-BE49-F238E27FC236}">
                <a16:creationId xmlns:a16="http://schemas.microsoft.com/office/drawing/2014/main" id="{AF504346-DE82-16F1-49D1-E25EDEA7A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993" y="4139514"/>
            <a:ext cx="12701985" cy="321275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1CEAF2D-6C23-F33A-ABC7-617F4B805A32}"/>
              </a:ext>
            </a:extLst>
          </p:cNvPr>
          <p:cNvSpPr txBox="1"/>
          <p:nvPr/>
        </p:nvSpPr>
        <p:spPr>
          <a:xfrm>
            <a:off x="432486" y="843677"/>
            <a:ext cx="1160299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Our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project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revolves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around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leveraging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Interplanetary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Consensus (IPC), a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groundbreaking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framework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designed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for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scalable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and versatile blockchain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solutions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. IPC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introduces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a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novel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approach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to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scalability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by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utilizing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on-demand scaling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through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the deployment of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customizable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"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subnets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." </a:t>
            </a:r>
            <a:b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</a:br>
            <a:endParaRPr lang="it-IT" dirty="0">
              <a:latin typeface="+mj-lt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At the core of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our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implementation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the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Willow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smart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contract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library,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which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harnesses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the power of IPC to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enable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direct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access to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content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stored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on the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InterPlanetary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File System (IPFS). By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integrating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IPC with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Willow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,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we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unlock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new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possibilities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for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extending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the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functionality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of smart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contracts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,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enhancing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interoperability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, and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improving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dirty="0" err="1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scalability</a:t>
            </a:r>
            <a:r>
              <a:rPr lang="it-IT" dirty="0">
                <a:latin typeface="+mj-lt"/>
                <a:ea typeface="ADLaM Display" panose="02010000000000000000" pitchFamily="2" charset="77"/>
                <a:cs typeface="ADLaM Display" panose="02010000000000000000" pitchFamily="2" charset="77"/>
              </a:rPr>
              <a:t> in blockchain networks.</a:t>
            </a:r>
          </a:p>
          <a:p>
            <a:endParaRPr lang="it-IT" dirty="0">
              <a:latin typeface="+mj-lt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150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cartone animato, Animazione, Cartoni animati, schermata&#10;&#10;Descrizione generata automaticamente">
            <a:extLst>
              <a:ext uri="{FF2B5EF4-FFF2-40B4-BE49-F238E27FC236}">
                <a16:creationId xmlns:a16="http://schemas.microsoft.com/office/drawing/2014/main" id="{AF504346-DE82-16F1-49D1-E25EDEA7A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263" y="1312563"/>
            <a:ext cx="16735129" cy="423287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1CEAF2D-6C23-F33A-ABC7-617F4B805A32}"/>
              </a:ext>
            </a:extLst>
          </p:cNvPr>
          <p:cNvSpPr txBox="1"/>
          <p:nvPr/>
        </p:nvSpPr>
        <p:spPr>
          <a:xfrm>
            <a:off x="294501" y="217729"/>
            <a:ext cx="116029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How </a:t>
            </a:r>
            <a:r>
              <a:rPr lang="it-IT" sz="3200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it’s</a:t>
            </a:r>
            <a:r>
              <a:rPr lang="it-IT" sz="320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made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885FE6B-4D29-0461-B372-B3DF0A76B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413" y="3624616"/>
            <a:ext cx="2343503" cy="814672"/>
          </a:xfrm>
          <a:prstGeom prst="rect">
            <a:avLst/>
          </a:prstGeom>
        </p:spPr>
      </p:pic>
      <p:pic>
        <p:nvPicPr>
          <p:cNvPr id="2050" name="Picture 2" descr="Introduction to Solidity - DEV Community">
            <a:extLst>
              <a:ext uri="{FF2B5EF4-FFF2-40B4-BE49-F238E27FC236}">
                <a16:creationId xmlns:a16="http://schemas.microsoft.com/office/drawing/2014/main" id="{40E37E9C-8995-E56B-0EBB-5E0F5C365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57" y="2723946"/>
            <a:ext cx="1629024" cy="67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lecoin - Wikipedia">
            <a:extLst>
              <a:ext uri="{FF2B5EF4-FFF2-40B4-BE49-F238E27FC236}">
                <a16:creationId xmlns:a16="http://schemas.microsoft.com/office/drawing/2014/main" id="{65E37F4F-41AA-EEEA-5A77-E0FD91350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5473" y="3158216"/>
            <a:ext cx="932800" cy="93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ust Logo PNG vector in SVG, PDF, AI, CDR format">
            <a:extLst>
              <a:ext uri="{FF2B5EF4-FFF2-40B4-BE49-F238E27FC236}">
                <a16:creationId xmlns:a16="http://schemas.microsoft.com/office/drawing/2014/main" id="{14E0F57E-0D3A-5171-42BB-68CED03CA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949" y="3028734"/>
            <a:ext cx="1587914" cy="1191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50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cartone animato, Animazione, Cartoni animati, schermata&#10;&#10;Descrizione generata automaticamente">
            <a:extLst>
              <a:ext uri="{FF2B5EF4-FFF2-40B4-BE49-F238E27FC236}">
                <a16:creationId xmlns:a16="http://schemas.microsoft.com/office/drawing/2014/main" id="{AF504346-DE82-16F1-49D1-E25EDEA7AD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86"/>
          <a:stretch/>
        </p:blipFill>
        <p:spPr>
          <a:xfrm>
            <a:off x="7983020" y="1312563"/>
            <a:ext cx="12503499" cy="423287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1CEAF2D-6C23-F33A-ABC7-617F4B805A32}"/>
              </a:ext>
            </a:extLst>
          </p:cNvPr>
          <p:cNvSpPr txBox="1"/>
          <p:nvPr/>
        </p:nvSpPr>
        <p:spPr>
          <a:xfrm>
            <a:off x="294501" y="217729"/>
            <a:ext cx="116029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Issues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9E637AD-52CE-A953-69FC-AF19E3E955FE}"/>
              </a:ext>
            </a:extLst>
          </p:cNvPr>
          <p:cNvSpPr txBox="1"/>
          <p:nvPr/>
        </p:nvSpPr>
        <p:spPr>
          <a:xfrm>
            <a:off x="294501" y="924673"/>
            <a:ext cx="754468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3"/>
              </a:rPr>
              <a:t>https://github.com/filecoin-project/fvm-specs/blob/main/08-syscalls.md</a:t>
            </a:r>
            <a:br>
              <a:rPr lang="it-IT" dirty="0"/>
            </a:br>
            <a:r>
              <a:rPr lang="it-IT" dirty="0"/>
              <a:t>1)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syscall</a:t>
            </a:r>
            <a:r>
              <a:rPr lang="it-IT" dirty="0"/>
              <a:t> takes zero or more i32 and i64 </a:t>
            </a:r>
            <a:r>
              <a:rPr lang="it-IT" dirty="0" err="1"/>
              <a:t>arguments</a:t>
            </a:r>
            <a:r>
              <a:rPr lang="it-IT" dirty="0"/>
              <a:t> and </a:t>
            </a:r>
            <a:r>
              <a:rPr lang="it-IT" dirty="0" err="1"/>
              <a:t>returns</a:t>
            </a:r>
            <a:r>
              <a:rPr lang="it-IT" dirty="0"/>
              <a:t> </a:t>
            </a:r>
            <a:r>
              <a:rPr lang="it-IT" dirty="0" err="1"/>
              <a:t>exactly</a:t>
            </a:r>
            <a:r>
              <a:rPr lang="it-IT" dirty="0"/>
              <a:t> one i32 </a:t>
            </a:r>
            <a:r>
              <a:rPr lang="it-IT" dirty="0" err="1"/>
              <a:t>indicating</a:t>
            </a:r>
            <a:r>
              <a:rPr lang="it-IT" dirty="0"/>
              <a:t> the </a:t>
            </a:r>
            <a:r>
              <a:rPr lang="it-IT" dirty="0" err="1"/>
              <a:t>final</a:t>
            </a:r>
            <a:r>
              <a:rPr lang="it-IT" dirty="0"/>
              <a:t> status of the </a:t>
            </a:r>
            <a:r>
              <a:rPr lang="it-IT" dirty="0" err="1"/>
              <a:t>syscall</a:t>
            </a:r>
            <a:r>
              <a:rPr lang="it-IT" dirty="0"/>
              <a:t> (the "</a:t>
            </a:r>
            <a:r>
              <a:rPr lang="it-IT" dirty="0" err="1"/>
              <a:t>error</a:t>
            </a:r>
            <a:r>
              <a:rPr lang="it-IT" dirty="0"/>
              <a:t> </a:t>
            </a:r>
            <a:r>
              <a:rPr lang="it-IT" dirty="0" err="1"/>
              <a:t>number</a:t>
            </a:r>
            <a:r>
              <a:rPr lang="it-IT" dirty="0"/>
              <a:t>").</a:t>
            </a:r>
          </a:p>
          <a:p>
            <a:endParaRPr lang="it-IT" dirty="0"/>
          </a:p>
          <a:p>
            <a:r>
              <a:rPr lang="it-IT" dirty="0"/>
              <a:t>https://</a:t>
            </a:r>
            <a:r>
              <a:rPr lang="it-IT" dirty="0" err="1"/>
              <a:t>github.com</a:t>
            </a:r>
            <a:r>
              <a:rPr lang="it-IT" dirty="0"/>
              <a:t>/</a:t>
            </a:r>
            <a:r>
              <a:rPr lang="it-IT" dirty="0" err="1"/>
              <a:t>filecoin</a:t>
            </a:r>
            <a:r>
              <a:rPr lang="it-IT" dirty="0"/>
              <a:t>-project/</a:t>
            </a:r>
            <a:r>
              <a:rPr lang="it-IT" dirty="0" err="1"/>
              <a:t>ref-fvm</a:t>
            </a:r>
            <a:r>
              <a:rPr lang="it-IT" dirty="0"/>
              <a:t>/blob/464bba53ad01391452db605002c9b5cca189fe39/</a:t>
            </a:r>
            <a:r>
              <a:rPr lang="it-IT" dirty="0" err="1"/>
              <a:t>fvm</a:t>
            </a:r>
            <a:r>
              <a:rPr lang="it-IT" dirty="0"/>
              <a:t>/</a:t>
            </a:r>
            <a:r>
              <a:rPr lang="it-IT" dirty="0" err="1"/>
              <a:t>src</a:t>
            </a:r>
            <a:r>
              <a:rPr lang="it-IT" dirty="0"/>
              <a:t>/</a:t>
            </a:r>
            <a:r>
              <a:rPr lang="it-IT" dirty="0" err="1"/>
              <a:t>syscalls</a:t>
            </a:r>
            <a:r>
              <a:rPr lang="it-IT" dirty="0"/>
              <a:t>/linker.rs#L48</a:t>
            </a:r>
            <a:br>
              <a:rPr lang="it-IT" dirty="0"/>
            </a:br>
            <a:r>
              <a:rPr lang="it-IT" dirty="0"/>
              <a:t>2) The </a:t>
            </a:r>
            <a:r>
              <a:rPr lang="it-IT" dirty="0" err="1"/>
              <a:t>syscall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, are 0-8 </a:t>
            </a:r>
            <a:r>
              <a:rPr lang="it-IT" dirty="0" err="1"/>
              <a:t>types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one of [`u32`], [`u64`], [`i32`], or [`i64`] and NOT a </a:t>
            </a:r>
            <a:r>
              <a:rPr lang="it-IT" dirty="0" err="1"/>
              <a:t>String</a:t>
            </a:r>
            <a:endParaRPr lang="it-IT" dirty="0"/>
          </a:p>
          <a:p>
            <a:br>
              <a:rPr lang="it-IT" dirty="0"/>
            </a:br>
            <a:r>
              <a:rPr lang="it-IT" dirty="0"/>
              <a:t>https://</a:t>
            </a:r>
            <a:r>
              <a:rPr lang="it-IT" dirty="0" err="1"/>
              <a:t>github.com</a:t>
            </a:r>
            <a:r>
              <a:rPr lang="it-IT" dirty="0"/>
              <a:t>/</a:t>
            </a:r>
            <a:r>
              <a:rPr lang="it-IT" dirty="0" err="1"/>
              <a:t>filecoin</a:t>
            </a:r>
            <a:r>
              <a:rPr lang="it-IT" dirty="0"/>
              <a:t>-project/</a:t>
            </a:r>
            <a:r>
              <a:rPr lang="it-IT" dirty="0" err="1"/>
              <a:t>filecoin-solidity</a:t>
            </a:r>
            <a:r>
              <a:rPr lang="it-IT" dirty="0"/>
              <a:t>/blob/274c56ee3ccdc9fb8e7dccc14e346864301ebd24/</a:t>
            </a:r>
            <a:r>
              <a:rPr lang="it-IT" dirty="0" err="1"/>
              <a:t>contracts</a:t>
            </a:r>
            <a:r>
              <a:rPr lang="it-IT" dirty="0"/>
              <a:t>/v0.8/MinerAPI.sol#L108</a:t>
            </a:r>
            <a:br>
              <a:rPr lang="it-IT" dirty="0"/>
            </a:br>
            <a:r>
              <a:rPr lang="it-IT" dirty="0"/>
              <a:t>2) bytes </a:t>
            </a:r>
            <a:r>
              <a:rPr lang="it-IT" dirty="0" err="1"/>
              <a:t>memory</a:t>
            </a:r>
            <a:r>
              <a:rPr lang="it-IT" dirty="0"/>
              <a:t> </a:t>
            </a:r>
            <a:r>
              <a:rPr lang="it-IT" dirty="0" err="1"/>
              <a:t>raw_request</a:t>
            </a:r>
            <a:r>
              <a:rPr lang="it-IT" dirty="0"/>
              <a:t> = new bytes(0);</a:t>
            </a:r>
          </a:p>
          <a:p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to pass to the </a:t>
            </a:r>
            <a:r>
              <a:rPr lang="it-IT" dirty="0" err="1"/>
              <a:t>actor</a:t>
            </a:r>
            <a:r>
              <a:rPr lang="it-IT" dirty="0"/>
              <a:t> the </a:t>
            </a:r>
            <a:r>
              <a:rPr lang="it-IT" dirty="0" err="1"/>
              <a:t>correct</a:t>
            </a:r>
            <a:r>
              <a:rPr lang="it-IT" dirty="0"/>
              <a:t> </a:t>
            </a:r>
            <a:r>
              <a:rPr lang="it-IT" dirty="0" err="1"/>
              <a:t>parameter</a:t>
            </a:r>
            <a:br>
              <a:rPr lang="it-IT" dirty="0"/>
            </a:br>
            <a:br>
              <a:rPr lang="it-IT" dirty="0"/>
            </a:br>
            <a:r>
              <a:rPr lang="it-IT" dirty="0"/>
              <a:t>https://</a:t>
            </a:r>
            <a:r>
              <a:rPr lang="it-IT" dirty="0" err="1"/>
              <a:t>github.com</a:t>
            </a:r>
            <a:r>
              <a:rPr lang="it-IT" dirty="0"/>
              <a:t>/</a:t>
            </a:r>
            <a:r>
              <a:rPr lang="it-IT" dirty="0" err="1"/>
              <a:t>filecoin</a:t>
            </a:r>
            <a:r>
              <a:rPr lang="it-IT" dirty="0"/>
              <a:t>-project/</a:t>
            </a:r>
            <a:r>
              <a:rPr lang="it-IT" dirty="0" err="1"/>
              <a:t>ref-fvm</a:t>
            </a:r>
            <a:r>
              <a:rPr lang="it-IT" dirty="0"/>
              <a:t>/blob/464bba53ad01391452db605002c9b5cca189fe39/</a:t>
            </a:r>
            <a:r>
              <a:rPr lang="it-IT" dirty="0" err="1"/>
              <a:t>shared</a:t>
            </a:r>
            <a:r>
              <a:rPr lang="it-IT" dirty="0"/>
              <a:t>/</a:t>
            </a:r>
            <a:r>
              <a:rPr lang="it-IT" dirty="0" err="1"/>
              <a:t>src</a:t>
            </a:r>
            <a:r>
              <a:rPr lang="it-IT" dirty="0"/>
              <a:t>/</a:t>
            </a:r>
            <a:r>
              <a:rPr lang="it-IT" dirty="0" err="1"/>
              <a:t>error</a:t>
            </a:r>
            <a:r>
              <a:rPr lang="it-IT" dirty="0"/>
              <a:t>/mod.rs#L91</a:t>
            </a:r>
          </a:p>
          <a:p>
            <a:r>
              <a:rPr lang="it-IT" dirty="0"/>
              <a:t>4) </a:t>
            </a:r>
            <a:r>
              <a:rPr lang="it-IT" dirty="0" err="1"/>
              <a:t>Understand</a:t>
            </a:r>
            <a:r>
              <a:rPr lang="it-IT" dirty="0"/>
              <a:t> USR_ILLEGAL_ARGUMENT</a:t>
            </a:r>
          </a:p>
        </p:txBody>
      </p:sp>
    </p:spTree>
    <p:extLst>
      <p:ext uri="{BB962C8B-B14F-4D97-AF65-F5344CB8AC3E}">
        <p14:creationId xmlns:p14="http://schemas.microsoft.com/office/powerpoint/2010/main" val="1140088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cartone animato, Animazione, Cartoni animati, schermata&#10;&#10;Descrizione generata automaticamente">
            <a:extLst>
              <a:ext uri="{FF2B5EF4-FFF2-40B4-BE49-F238E27FC236}">
                <a16:creationId xmlns:a16="http://schemas.microsoft.com/office/drawing/2014/main" id="{AF504346-DE82-16F1-49D1-E25EDEA7AD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50"/>
          <a:stretch/>
        </p:blipFill>
        <p:spPr>
          <a:xfrm>
            <a:off x="8020766" y="1312563"/>
            <a:ext cx="8342467" cy="423287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1CEAF2D-6C23-F33A-ABC7-617F4B805A32}"/>
              </a:ext>
            </a:extLst>
          </p:cNvPr>
          <p:cNvSpPr txBox="1"/>
          <p:nvPr/>
        </p:nvSpPr>
        <p:spPr>
          <a:xfrm>
            <a:off x="294501" y="217729"/>
            <a:ext cx="116029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Final</a:t>
            </a:r>
            <a:r>
              <a:rPr lang="it-IT" sz="320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it-IT" sz="3200" dirty="0" err="1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result</a:t>
            </a:r>
            <a:endParaRPr lang="it-IT" sz="3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FAA3FD1-15E6-4CE8-14B5-24783ECB3F69}"/>
              </a:ext>
            </a:extLst>
          </p:cNvPr>
          <p:cNvSpPr txBox="1"/>
          <p:nvPr/>
        </p:nvSpPr>
        <p:spPr>
          <a:xfrm>
            <a:off x="294501" y="1509614"/>
            <a:ext cx="75960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managed</a:t>
            </a:r>
            <a:r>
              <a:rPr lang="it-IT" dirty="0"/>
              <a:t> to start a </a:t>
            </a:r>
            <a:r>
              <a:rPr lang="it-IT" dirty="0" err="1"/>
              <a:t>local</a:t>
            </a:r>
            <a:r>
              <a:rPr lang="it-IT" dirty="0"/>
              <a:t> IPC </a:t>
            </a:r>
            <a:r>
              <a:rPr lang="it-IT" dirty="0" err="1"/>
              <a:t>subnet</a:t>
            </a:r>
            <a:br>
              <a:rPr lang="it-IT" dirty="0"/>
            </a:br>
            <a:r>
              <a:rPr lang="it-IT" dirty="0"/>
              <a:t>2)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implemented</a:t>
            </a:r>
            <a:r>
              <a:rPr lang="it-IT" dirty="0"/>
              <a:t> a custom </a:t>
            </a:r>
            <a:r>
              <a:rPr lang="it-IT" dirty="0" err="1"/>
              <a:t>syscall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a GET of an IPFS </a:t>
            </a:r>
            <a:r>
              <a:rPr lang="it-IT" dirty="0" err="1"/>
              <a:t>content</a:t>
            </a:r>
            <a:br>
              <a:rPr lang="it-IT" dirty="0"/>
            </a:br>
            <a:r>
              <a:rPr lang="it-IT" dirty="0"/>
              <a:t>3) Running the </a:t>
            </a:r>
            <a:r>
              <a:rPr lang="it-IT" dirty="0" err="1"/>
              <a:t>subnet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the IPFS </a:t>
            </a:r>
            <a:r>
              <a:rPr lang="it-IT" dirty="0" err="1"/>
              <a:t>content</a:t>
            </a:r>
            <a:r>
              <a:rPr lang="it-IT" dirty="0"/>
              <a:t> </a:t>
            </a:r>
            <a:r>
              <a:rPr lang="it-IT" dirty="0" err="1"/>
              <a:t>being</a:t>
            </a:r>
            <a:r>
              <a:rPr lang="it-IT" dirty="0"/>
              <a:t> </a:t>
            </a:r>
            <a:r>
              <a:rPr lang="it-IT" dirty="0" err="1"/>
              <a:t>accessed</a:t>
            </a:r>
            <a:r>
              <a:rPr lang="it-IT" dirty="0"/>
              <a:t> and the custom </a:t>
            </a:r>
            <a:r>
              <a:rPr lang="it-IT" dirty="0" err="1"/>
              <a:t>syscall</a:t>
            </a:r>
            <a:r>
              <a:rPr lang="it-IT" dirty="0"/>
              <a:t> </a:t>
            </a:r>
            <a:r>
              <a:rPr lang="it-IT" dirty="0" err="1"/>
              <a:t>being</a:t>
            </a:r>
            <a:r>
              <a:rPr lang="it-IT" dirty="0"/>
              <a:t> </a:t>
            </a:r>
            <a:r>
              <a:rPr lang="it-IT" dirty="0" err="1"/>
              <a:t>called</a:t>
            </a:r>
            <a:br>
              <a:rPr lang="it-IT" dirty="0"/>
            </a:br>
            <a:r>
              <a:rPr lang="it-IT" dirty="0"/>
              <a:t>4)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a smart </a:t>
            </a:r>
            <a:r>
              <a:rPr lang="it-IT" dirty="0" err="1"/>
              <a:t>contract</a:t>
            </a:r>
            <a:r>
              <a:rPr lang="it-IT" dirty="0"/>
              <a:t> for </a:t>
            </a:r>
            <a:r>
              <a:rPr lang="it-IT" dirty="0" err="1"/>
              <a:t>calling</a:t>
            </a:r>
            <a:r>
              <a:rPr lang="it-IT" dirty="0"/>
              <a:t> and </a:t>
            </a:r>
            <a:r>
              <a:rPr lang="it-IT" dirty="0" err="1"/>
              <a:t>executing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custom </a:t>
            </a:r>
            <a:r>
              <a:rPr lang="it-IT" dirty="0" err="1"/>
              <a:t>syscall</a:t>
            </a:r>
            <a:r>
              <a:rPr lang="it-IT" dirty="0"/>
              <a:t> via a custom </a:t>
            </a:r>
            <a:r>
              <a:rPr lang="it-IT" dirty="0" err="1"/>
              <a:t>Actor</a:t>
            </a:r>
            <a:br>
              <a:rPr lang="it-IT" dirty="0"/>
            </a:br>
            <a:r>
              <a:rPr lang="it-IT" dirty="0"/>
              <a:t>5)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deployed</a:t>
            </a:r>
            <a:r>
              <a:rPr lang="it-IT" dirty="0"/>
              <a:t> the smart </a:t>
            </a:r>
            <a:r>
              <a:rPr lang="it-IT" dirty="0" err="1"/>
              <a:t>contract</a:t>
            </a:r>
            <a:r>
              <a:rPr lang="it-IT" dirty="0"/>
              <a:t> inside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subnet</a:t>
            </a:r>
            <a:endParaRPr lang="it-IT" dirty="0"/>
          </a:p>
          <a:p>
            <a:r>
              <a:rPr lang="it-IT" dirty="0"/>
              <a:t>6) </a:t>
            </a:r>
            <a:r>
              <a:rPr lang="it-IT" dirty="0" err="1"/>
              <a:t>Calling</a:t>
            </a:r>
            <a:r>
              <a:rPr lang="it-IT" dirty="0"/>
              <a:t> the smart </a:t>
            </a:r>
            <a:r>
              <a:rPr lang="it-IT" dirty="0" err="1"/>
              <a:t>contract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«</a:t>
            </a:r>
            <a:r>
              <a:rPr lang="it-IT" dirty="0" err="1"/>
              <a:t>execute</a:t>
            </a:r>
            <a:r>
              <a:rPr lang="it-IT" dirty="0"/>
              <a:t>»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get</a:t>
            </a:r>
            <a:r>
              <a:rPr lang="it-IT" dirty="0"/>
              <a:t> an </a:t>
            </a:r>
            <a:r>
              <a:rPr lang="it-IT" dirty="0" err="1"/>
              <a:t>error</a:t>
            </a:r>
            <a:r>
              <a:rPr lang="it-IT" dirty="0"/>
              <a:t> (USR_ILLEGAL_ARGUMENT)</a:t>
            </a:r>
            <a:br>
              <a:rPr lang="it-IT" dirty="0"/>
            </a:br>
            <a:br>
              <a:rPr lang="it-IT" dirty="0"/>
            </a:br>
            <a:r>
              <a:rPr lang="it-IT" dirty="0"/>
              <a:t>To Do:</a:t>
            </a:r>
            <a:br>
              <a:rPr lang="it-IT" dirty="0"/>
            </a:br>
            <a:r>
              <a:rPr lang="it-IT" dirty="0"/>
              <a:t>1) </a:t>
            </a:r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to fix the USR_ILLEGAL_ARGUMENT </a:t>
            </a:r>
            <a:r>
              <a:rPr lang="it-IT" dirty="0" err="1"/>
              <a:t>error</a:t>
            </a:r>
            <a:endParaRPr lang="it-IT" dirty="0"/>
          </a:p>
          <a:p>
            <a:r>
              <a:rPr lang="it-IT" dirty="0"/>
              <a:t>2) </a:t>
            </a:r>
            <a:r>
              <a:rPr lang="it-IT" dirty="0" err="1"/>
              <a:t>Generalize</a:t>
            </a:r>
            <a:r>
              <a:rPr lang="it-IT" dirty="0"/>
              <a:t> the </a:t>
            </a:r>
            <a:r>
              <a:rPr lang="it-IT" dirty="0" err="1"/>
              <a:t>type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from the </a:t>
            </a:r>
            <a:r>
              <a:rPr lang="it-IT" dirty="0" err="1"/>
              <a:t>syscall</a:t>
            </a:r>
            <a:r>
              <a:rPr lang="it-IT" dirty="0"/>
              <a:t> or access the WASM </a:t>
            </a:r>
            <a:r>
              <a:rPr lang="it-IT" dirty="0" err="1"/>
              <a:t>fvm</a:t>
            </a:r>
            <a:r>
              <a:rPr lang="it-IT" dirty="0"/>
              <a:t> </a:t>
            </a:r>
            <a:r>
              <a:rPr lang="it-IT" dirty="0" err="1"/>
              <a:t>memory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 pointer to </a:t>
            </a:r>
            <a:r>
              <a:rPr lang="it-IT" dirty="0" err="1"/>
              <a:t>return</a:t>
            </a:r>
            <a:r>
              <a:rPr lang="it-IT" dirty="0"/>
              <a:t> the IPFS </a:t>
            </a:r>
            <a:r>
              <a:rPr lang="it-IT" dirty="0" err="1"/>
              <a:t>content</a:t>
            </a:r>
            <a:br>
              <a:rPr lang="it-IT" dirty="0"/>
            </a:br>
            <a:r>
              <a:rPr lang="it-IT" dirty="0"/>
              <a:t>3) </a:t>
            </a:r>
            <a:r>
              <a:rPr lang="it-IT" dirty="0" err="1"/>
              <a:t>Generalize</a:t>
            </a:r>
            <a:r>
              <a:rPr lang="it-IT" dirty="0"/>
              <a:t> the </a:t>
            </a:r>
            <a:r>
              <a:rPr lang="it-IT" dirty="0" err="1"/>
              <a:t>implementation</a:t>
            </a:r>
            <a:br>
              <a:rPr lang="it-IT" dirty="0"/>
            </a:br>
            <a:r>
              <a:rPr lang="it-IT" dirty="0"/>
              <a:t>4) </a:t>
            </a:r>
            <a:r>
              <a:rPr lang="it-IT" dirty="0" err="1"/>
              <a:t>Improve</a:t>
            </a:r>
            <a:r>
              <a:rPr lang="it-IT" dirty="0"/>
              <a:t> the </a:t>
            </a:r>
            <a:r>
              <a:rPr lang="it-IT" dirty="0" err="1"/>
              <a:t>docs</a:t>
            </a:r>
            <a:r>
              <a:rPr lang="it-IT" dirty="0"/>
              <a:t> with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learnt</a:t>
            </a:r>
            <a:r>
              <a:rPr lang="it-IT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871742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481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2" baseType="lpstr">
      <vt:lpstr>Meiryo</vt:lpstr>
      <vt:lpstr>ADLaM Display</vt:lpstr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Ivan Sala</dc:creator>
  <cp:lastModifiedBy>Ivan Sala</cp:lastModifiedBy>
  <cp:revision>3</cp:revision>
  <dcterms:created xsi:type="dcterms:W3CDTF">2024-03-17T01:56:30Z</dcterms:created>
  <dcterms:modified xsi:type="dcterms:W3CDTF">2024-03-17T02:34:39Z</dcterms:modified>
</cp:coreProperties>
</file>

<file path=docProps/thumbnail.jpeg>
</file>